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6" r:id="rId5"/>
    <p:sldId id="267" r:id="rId6"/>
    <p:sldId id="258" r:id="rId7"/>
    <p:sldId id="263" r:id="rId8"/>
    <p:sldId id="264" r:id="rId9"/>
    <p:sldId id="265" r:id="rId10"/>
    <p:sldId id="268" r:id="rId11"/>
    <p:sldId id="260" r:id="rId12"/>
    <p:sldId id="269" r:id="rId13"/>
    <p:sldId id="259" r:id="rId14"/>
    <p:sldId id="272" r:id="rId15"/>
    <p:sldId id="270" r:id="rId16"/>
    <p:sldId id="271" r:id="rId17"/>
    <p:sldId id="298" r:id="rId18"/>
    <p:sldId id="279" r:id="rId19"/>
    <p:sldId id="280" r:id="rId20"/>
    <p:sldId id="283" r:id="rId21"/>
    <p:sldId id="288" r:id="rId22"/>
    <p:sldId id="289" r:id="rId23"/>
    <p:sldId id="291" r:id="rId24"/>
    <p:sldId id="294" r:id="rId25"/>
    <p:sldId id="296" r:id="rId26"/>
    <p:sldId id="299" r:id="rId27"/>
    <p:sldId id="273" r:id="rId28"/>
    <p:sldId id="277" r:id="rId29"/>
    <p:sldId id="278" r:id="rId30"/>
    <p:sldId id="300" r:id="rId31"/>
    <p:sldId id="282" r:id="rId32"/>
    <p:sldId id="284" r:id="rId33"/>
    <p:sldId id="286" r:id="rId34"/>
    <p:sldId id="287" r:id="rId35"/>
    <p:sldId id="290" r:id="rId36"/>
    <p:sldId id="292" r:id="rId37"/>
    <p:sldId id="293" r:id="rId38"/>
    <p:sldId id="297" r:id="rId39"/>
    <p:sldId id="274" r:id="rId40"/>
    <p:sldId id="302" r:id="rId41"/>
    <p:sldId id="303" r:id="rId42"/>
    <p:sldId id="275" r:id="rId43"/>
    <p:sldId id="301" r:id="rId44"/>
    <p:sldId id="276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2.gif>
</file>

<file path=ppt/media/image3.tiff>
</file>

<file path=ppt/media/image4.tif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30758-0030-364E-B0C8-E6D183A545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76C1E7-33B0-6942-9FF3-7F69737DF7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3566C-E5BE-5249-A1D9-1FACC3985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35BD8-BDFC-A84E-8164-D02975573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700A0-62A0-174B-86CB-B066E6B17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68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A4482-FE90-1F4F-964D-542600774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24FB1D-2C5F-A245-B971-034F951E6D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820E1-2337-C641-A484-AF2C53DF7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0C9D3F-4CF7-1A4E-B425-44810498F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3E700-193C-E841-BBBB-BE51D16F3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48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CEFA08-C816-6740-8F8F-873A0025FF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93EA11-FC5E-7247-9D49-4DD70EA8D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5905B-FC77-C548-8831-A5CE774B2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C6B6-A086-164F-AB55-CEDEF35E0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C0A85-567E-2747-92D3-0B2BA85DD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9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B8B15-790F-E842-AC16-5942A6A2B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95D14-D84C-934E-A779-6A998BE8E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C5E01-6A16-FD44-838D-5AF218E05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CA612-1150-5C46-A687-823A37E8F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67E77-5EC5-A346-8C3F-2C01C7D08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664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FCB35-DF6D-494D-BAC8-6C3480D18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4750C-775D-D44B-9E0E-9BEFAE24E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0E98D-F170-D24B-B44E-763B446A7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0C246-7EA7-6944-89DD-D36A021D5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A86BD-DDA2-4C48-8292-2DA83217F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415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BE042-E8B1-584B-9309-9FD241089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35FEA-6E46-154D-B5F5-68F5EE437C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6B02BC-6756-7B4D-826B-2E12C460F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5F4013-DCFB-8D4E-B124-788D007D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439CAA-BAEE-4149-AB04-4559019D2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B0EDD0-BC0C-BA44-A2B4-E2EEEBB3F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31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F39DB-B240-2942-A426-668932CE0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D1FA34-D358-004F-B502-7A86741CD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317A8E-8AED-CF47-B686-61C4EEE610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3BED4E-A74B-6441-8D26-B4027169C8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35626D-F146-4B41-9FFF-A4798DF510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7F2294-8472-5B47-B30A-9EADB0AA1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84EDD3-90CE-4646-A37D-D68EBF930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DA111E-EC05-6945-9FCD-BDD65B63E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16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F7F9F-1C7D-AC48-BE46-FB2FC7AA6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5390E3-A48D-A546-A970-E3EBE097D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C78A37-DFF2-7747-BEF7-5C6514D93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97390A-2134-CC45-9697-E43F81B6E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979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2325CC-5EC5-2543-A4A6-591E001E2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0FDB91-FBC1-D14C-9098-EEB10F29E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22B27-27E4-A648-8D82-6E297815E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032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8F828-4051-1145-A24C-AB8F5BB2E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0BF53-6BEA-BE48-AE78-C9E625A72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00C43-9D5F-2641-8589-42E04CE8EF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0C4380-44D8-3E48-837E-28C15E9A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A22E98-E128-F441-A330-DA5D8A804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D6409-E883-0248-9D3A-6122DCF40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53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B3F87-62A5-BB4C-9387-93547BF8C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21BD47-739D-564F-8FB2-483F5894A8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CC3727-43FF-A64F-B1DA-B8263A3407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669E8F-17B0-A645-98E8-A66BF2F37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989A9-9A68-DB4D-A775-14B45F6F3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18656-B445-4344-B246-D38428E82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202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E88732-2260-3D4A-BAB1-616980E43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B18E9-9079-0942-B091-0963BA5ED1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D26FB-51FB-2E4D-8AB7-D8BDC48599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572A2-73E8-3E4D-AAE6-FE09A942097D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DD649-B604-8547-9B1C-9EE8FE714C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427D00-11FC-124E-8E86-8BF05227D4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DD816-A717-E94F-A735-4ED541CE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41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spnp/performance-optimization/blob/master/Performance-Analysis-Primer.md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E0D9C-7EF0-B449-BE4E-8FCE6085B9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Non-Functional Requirements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DCE25-2EAD-D644-A125-21BB15E2A5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  <a:p>
            <a:r>
              <a:rPr lang="en-US" dirty="0"/>
              <a:t>aka</a:t>
            </a:r>
          </a:p>
          <a:p>
            <a:endParaRPr lang="en-US" dirty="0"/>
          </a:p>
          <a:p>
            <a:r>
              <a:rPr lang="en-US" sz="4300" dirty="0"/>
              <a:t>“The –</a:t>
            </a:r>
            <a:r>
              <a:rPr lang="en-US" sz="4300" dirty="0" err="1"/>
              <a:t>ilities</a:t>
            </a:r>
            <a:r>
              <a:rPr lang="en-US" sz="4300" dirty="0"/>
              <a:t>”</a:t>
            </a:r>
          </a:p>
        </p:txBody>
      </p:sp>
      <p:sp>
        <p:nvSpPr>
          <p:cNvPr id="4" name="Shape 121">
            <a:extLst>
              <a:ext uri="{FF2B5EF4-FFF2-40B4-BE49-F238E27FC236}">
                <a16:creationId xmlns:a16="http://schemas.microsoft.com/office/drawing/2014/main" id="{DCFB2811-4F54-3349-B5A2-6B65FF8E90C9}"/>
              </a:ext>
            </a:extLst>
          </p:cNvPr>
          <p:cNvSpPr/>
          <p:nvPr/>
        </p:nvSpPr>
        <p:spPr>
          <a:xfrm>
            <a:off x="839561" y="5760936"/>
            <a:ext cx="2575151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defRPr sz="3800"/>
            </a:pPr>
            <a:r>
              <a:rPr sz="2000" dirty="0"/>
              <a:t>Stephen Riley, MSE ‘07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4375EB-83F2-9242-9A9C-F0DEFCB1A5A0}"/>
              </a:ext>
            </a:extLst>
          </p:cNvPr>
          <p:cNvSpPr txBox="1"/>
          <p:nvPr/>
        </p:nvSpPr>
        <p:spPr>
          <a:xfrm rot="19915655">
            <a:off x="7521744" y="4494846"/>
            <a:ext cx="4488408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REMINDER: all this is</a:t>
            </a:r>
            <a:b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</a:b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fair game for exams!</a:t>
            </a:r>
          </a:p>
        </p:txBody>
      </p:sp>
    </p:spTree>
    <p:extLst>
      <p:ext uri="{BB962C8B-B14F-4D97-AF65-F5344CB8AC3E}">
        <p14:creationId xmlns:p14="http://schemas.microsoft.com/office/powerpoint/2010/main" val="2447805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D4790-66FE-A744-9C33-D494164BE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vs Non-functional </a:t>
            </a:r>
            <a:r>
              <a:rPr lang="en-US" dirty="0" err="1"/>
              <a:t>Reqs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AA3A6-C55A-8E45-B13C-E930EBCE2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Non-functional requirements define </a:t>
            </a:r>
            <a:br>
              <a:rPr lang="en-US" dirty="0"/>
            </a:br>
            <a:r>
              <a:rPr lang="en-US" sz="4000" dirty="0"/>
              <a:t>the -</a:t>
            </a:r>
            <a:r>
              <a:rPr lang="en-US" sz="4000" dirty="0" err="1"/>
              <a:t>ilities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290100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73725-C0A8-D648-BEAA-427A9AB41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5920E-05D8-1E4C-BCB0-954F41718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Quality</a:t>
            </a:r>
          </a:p>
          <a:p>
            <a:pPr lvl="1"/>
            <a:r>
              <a:rPr lang="en-US" dirty="0"/>
              <a:t>Edwards </a:t>
            </a:r>
            <a:r>
              <a:rPr lang="en-US" dirty="0" err="1"/>
              <a:t>Demming’s</a:t>
            </a:r>
            <a:r>
              <a:rPr lang="en-US" dirty="0"/>
              <a:t> rubric of quality:</a:t>
            </a:r>
            <a:br>
              <a:rPr lang="en-US" dirty="0"/>
            </a:br>
            <a:r>
              <a:rPr lang="en-US" i="1" dirty="0"/>
              <a:t>Does it satisfy the customer’s requirements?</a:t>
            </a:r>
          </a:p>
          <a:p>
            <a:endParaRPr lang="en-US" i="1" dirty="0"/>
          </a:p>
          <a:p>
            <a:r>
              <a:rPr lang="en-US" dirty="0"/>
              <a:t>Other –</a:t>
            </a:r>
            <a:r>
              <a:rPr lang="en-US" dirty="0" err="1"/>
              <a:t>ilities</a:t>
            </a:r>
            <a:r>
              <a:rPr lang="en-US" dirty="0"/>
              <a:t>: </a:t>
            </a:r>
            <a:r>
              <a:rPr lang="en-US" i="1" dirty="0"/>
              <a:t>responsibility</a:t>
            </a:r>
            <a:r>
              <a:rPr lang="en-US" dirty="0"/>
              <a:t> and </a:t>
            </a:r>
            <a:r>
              <a:rPr lang="en-US" i="1" dirty="0"/>
              <a:t>liability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dirty="0"/>
              <a:t>Bottom line: </a:t>
            </a:r>
            <a:r>
              <a:rPr lang="en-US" b="1" dirty="0"/>
              <a:t>NFRs will kill an otherwise good product!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465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2860FC-3574-104C-A397-C83D60217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non-comprehensive list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A52E2C-6ED6-AA4D-BD3B-5EA8911CF1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60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4BA1C-669D-CB40-8A9E-F4C7DBDB1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non-comprehensive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ECF72-E453-D74B-90C8-4F0C9C9C0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32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Accessibility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Adaptability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Auditability and control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Availability (see service level agreement)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Backup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Capacity, current and forecast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Certification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Compliance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Configuration management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Cost, initial and Life-cycle cost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Data integrity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Data retention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Dependency on other parties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Deployment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Development environment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Disaster recovery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Documentation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Durability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Efficiency (resource consumption for given load)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Effectiveness (resulting performance in relation to effort)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Emotional factors (like fun or absorbing or has "Wow! Factor")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Environmental protection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Escrow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Exploitability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Extensibility (adding features, and carry-forward of customizations at next major version upgrade)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Failure management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Fault tolerance (e.g. Operational System Monitoring, Measuring, and Management)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Integrability ability to integrate components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Internationalization and localization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Interoperability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Legal and licensing issues or patent-infringement-</a:t>
            </a:r>
            <a:r>
              <a:rPr lang="en-US" dirty="0" err="1"/>
              <a:t>avoidability</a:t>
            </a:r>
            <a:endParaRPr lang="en-US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Maintainability (e.g. Mean Time To Repair - MTTR)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Management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Modifiability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Network topology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Open source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Operability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Performance / response time (performance engineering)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Platform compatibility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Privacy (compliance to privacy laws)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Portability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Quality (e.g. faults discovered, faults delivered, fault removal efficacy)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Readability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Reliability (e.g. Mean Time Between/To Failures - MTBF/MTTF 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Reporting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Resilience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Resource constraints (processor speed, memory, disk space, network bandwidth, etc.)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Response time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Reusability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Robustness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Safety or Factor of safety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Scalability (horizontal, vertical)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Security (cyber and physical)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Software, tools, standards etc. Compatibility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Stability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Supportability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Testability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Throughput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Transparency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Usability (Human Factors) by target user community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Volume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9A3E88-CB91-8743-872F-2159F1813D9A}"/>
              </a:ext>
            </a:extLst>
          </p:cNvPr>
          <p:cNvSpPr txBox="1"/>
          <p:nvPr/>
        </p:nvSpPr>
        <p:spPr>
          <a:xfrm>
            <a:off x="7996237" y="6050290"/>
            <a:ext cx="32356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Yes, these all matter!</a:t>
            </a:r>
          </a:p>
        </p:txBody>
      </p:sp>
    </p:spTree>
    <p:extLst>
      <p:ext uri="{BB962C8B-B14F-4D97-AF65-F5344CB8AC3E}">
        <p14:creationId xmlns:p14="http://schemas.microsoft.com/office/powerpoint/2010/main" val="123122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E745B-60E6-094D-916D-B351E164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comprehensive list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733CD1-38BE-854D-B21F-74CD4CE998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9571" y="1259509"/>
            <a:ext cx="9248952" cy="559612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707B4D-9569-E04B-82E8-96790B5EF2A2}"/>
              </a:ext>
            </a:extLst>
          </p:cNvPr>
          <p:cNvSpPr txBox="1"/>
          <p:nvPr/>
        </p:nvSpPr>
        <p:spPr>
          <a:xfrm>
            <a:off x="10744600" y="5499541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/>
              <a:t>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703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635CC2-A832-5E4A-835B-5E1494CAB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dive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F00381-B5A7-4A4A-9DBE-F7208464EF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272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77AF0-5412-0643-A331-0295DCCDC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NFRs we’ll talk about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29F1B-BA6A-E545-869A-4E4C34ADB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Accessibility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Adaptability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Auditability and control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Availability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Capacity, current and forecast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Compliance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Development environment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Durability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Exploitability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Internationalization and localization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Maintainability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Operability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Performance / response time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Quality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Reliability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Resilience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Resource constraints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Scalability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Testability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Usability (Human Factors)</a:t>
            </a:r>
          </a:p>
        </p:txBody>
      </p:sp>
    </p:spTree>
    <p:extLst>
      <p:ext uri="{BB962C8B-B14F-4D97-AF65-F5344CB8AC3E}">
        <p14:creationId xmlns:p14="http://schemas.microsoft.com/office/powerpoint/2010/main" val="106720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8739FB-9E62-D643-9E85-AA80B857F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ones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D4324A-2968-8048-B2F3-838A32B831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7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5933D-20B4-724F-A25D-0A63766D3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Availability / SLA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6B33B-1A66-F442-8EF7-4E6E20341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Service Level Agreement</a:t>
            </a:r>
          </a:p>
          <a:p>
            <a:endParaRPr lang="en-US" dirty="0"/>
          </a:p>
          <a:p>
            <a:r>
              <a:rPr lang="en-US" dirty="0"/>
              <a:t>Ratio of total time a functional unit/system is capable of being used to the length of the time interval</a:t>
            </a:r>
          </a:p>
          <a:p>
            <a:endParaRPr lang="en-US" dirty="0"/>
          </a:p>
          <a:p>
            <a:r>
              <a:rPr lang="en-US" dirty="0"/>
              <a:t>Typically referred to in “9s”</a:t>
            </a:r>
          </a:p>
          <a:p>
            <a:pPr lvl="1"/>
            <a:r>
              <a:rPr lang="en-US" dirty="0" err="1"/>
              <a:t>Eg.</a:t>
            </a:r>
            <a:r>
              <a:rPr lang="en-US" dirty="0"/>
              <a:t> 4-9s is 99.99%</a:t>
            </a:r>
          </a:p>
          <a:p>
            <a:endParaRPr lang="en-US" dirty="0"/>
          </a:p>
          <a:p>
            <a:r>
              <a:rPr lang="en-US" dirty="0"/>
              <a:t>Who: For commercial SaaS products, this is #1</a:t>
            </a:r>
          </a:p>
        </p:txBody>
      </p:sp>
    </p:spTree>
    <p:extLst>
      <p:ext uri="{BB962C8B-B14F-4D97-AF65-F5344CB8AC3E}">
        <p14:creationId xmlns:p14="http://schemas.microsoft.com/office/powerpoint/2010/main" val="1465304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D4831-A9BC-5B4A-8142-9FBB0C751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Capacity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DB60D-E112-144B-AFC8-F63743923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many customers/operations can your system handle?</a:t>
            </a:r>
          </a:p>
          <a:p>
            <a:r>
              <a:rPr lang="en-US" dirty="0"/>
              <a:t>How much data can your system store?</a:t>
            </a:r>
          </a:p>
          <a:p>
            <a:endParaRPr lang="en-US" dirty="0"/>
          </a:p>
          <a:p>
            <a:r>
              <a:rPr lang="en-US" dirty="0"/>
              <a:t>“Hope for the best, plan for the worst”</a:t>
            </a:r>
          </a:p>
          <a:p>
            <a:endParaRPr lang="en-US" dirty="0"/>
          </a:p>
          <a:p>
            <a:r>
              <a:rPr lang="en-US" dirty="0"/>
              <a:t>Use patterns, tech that handles growth well</a:t>
            </a:r>
            <a:br>
              <a:rPr lang="en-US" dirty="0"/>
            </a:br>
            <a:r>
              <a:rPr lang="en-US" dirty="0"/>
              <a:t>(but you </a:t>
            </a:r>
            <a:r>
              <a:rPr lang="en-US" i="1" dirty="0"/>
              <a:t>will</a:t>
            </a:r>
            <a:r>
              <a:rPr lang="en-US" dirty="0"/>
              <a:t> pay for it! </a:t>
            </a:r>
            <a:r>
              <a:rPr lang="en-US" dirty="0" err="1"/>
              <a:t>Eg.</a:t>
            </a:r>
            <a:r>
              <a:rPr lang="en-US" dirty="0"/>
              <a:t> Apache Cassandra)</a:t>
            </a:r>
          </a:p>
          <a:p>
            <a:endParaRPr lang="en-US" dirty="0"/>
          </a:p>
          <a:p>
            <a:r>
              <a:rPr lang="en-US" dirty="0"/>
              <a:t>Who: Cloud systems, high volume data systems, audited systems</a:t>
            </a:r>
          </a:p>
        </p:txBody>
      </p:sp>
    </p:spTree>
    <p:extLst>
      <p:ext uri="{BB962C8B-B14F-4D97-AF65-F5344CB8AC3E}">
        <p14:creationId xmlns:p14="http://schemas.microsoft.com/office/powerpoint/2010/main" val="3500842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F2452-AAD6-FB47-8F39-9BC12DD4B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85221-FA62-594E-A03F-9EC47A287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Definitions</a:t>
            </a:r>
          </a:p>
          <a:p>
            <a:endParaRPr lang="en-US" dirty="0"/>
          </a:p>
          <a:p>
            <a:r>
              <a:rPr lang="en-US" dirty="0"/>
              <a:t>A non-comprehensive list</a:t>
            </a:r>
          </a:p>
          <a:p>
            <a:endParaRPr lang="en-US" dirty="0"/>
          </a:p>
          <a:p>
            <a:r>
              <a:rPr lang="en-US" dirty="0"/>
              <a:t>Deep dive</a:t>
            </a:r>
          </a:p>
          <a:p>
            <a:endParaRPr lang="en-US" dirty="0"/>
          </a:p>
          <a:p>
            <a:r>
              <a:rPr lang="en-US" dirty="0"/>
              <a:t>Case study</a:t>
            </a:r>
          </a:p>
          <a:p>
            <a:endParaRPr lang="en-US" dirty="0"/>
          </a:p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467371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49B98-1B8C-A649-B706-6355C6DAC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BC6D9-DB77-8B4F-AC4A-345A7BEBB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data is stored, will it survive?</a:t>
            </a:r>
          </a:p>
          <a:p>
            <a:endParaRPr lang="en-US" dirty="0"/>
          </a:p>
          <a:p>
            <a:r>
              <a:rPr lang="en-US" dirty="0"/>
              <a:t>Key to ACID databases (keyword: “two-phase commit”)</a:t>
            </a:r>
          </a:p>
          <a:p>
            <a:endParaRPr lang="en-US" dirty="0"/>
          </a:p>
          <a:p>
            <a:r>
              <a:rPr lang="en-US" dirty="0"/>
              <a:t>S3 durability rating: 99.999999999% (11-9s)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Who: DBs, storage</a:t>
            </a:r>
          </a:p>
        </p:txBody>
      </p:sp>
    </p:spTree>
    <p:extLst>
      <p:ext uri="{BB962C8B-B14F-4D97-AF65-F5344CB8AC3E}">
        <p14:creationId xmlns:p14="http://schemas.microsoft.com/office/powerpoint/2010/main" val="37046064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4F953-83CC-D346-836C-27E096463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A06CE1-A831-5C4E-BAFB-9AAC2FE5E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easy/hard is it to run the system?</a:t>
            </a:r>
          </a:p>
          <a:p>
            <a:endParaRPr lang="en-US" dirty="0"/>
          </a:p>
          <a:p>
            <a:r>
              <a:rPr lang="en-US" dirty="0"/>
              <a:t>DON’T BE LAZY.</a:t>
            </a:r>
          </a:p>
          <a:p>
            <a:endParaRPr lang="en-US" dirty="0"/>
          </a:p>
          <a:p>
            <a:r>
              <a:rPr lang="en-US" dirty="0"/>
              <a:t>DevOps vs. “throw it over the wall”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Who: single tenant systems, microservice architectures</a:t>
            </a:r>
          </a:p>
        </p:txBody>
      </p:sp>
    </p:spTree>
    <p:extLst>
      <p:ext uri="{BB962C8B-B14F-4D97-AF65-F5344CB8AC3E}">
        <p14:creationId xmlns:p14="http://schemas.microsoft.com/office/powerpoint/2010/main" val="19375453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6F37B-7D42-8445-A419-8FEE9C5CD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/ Response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3953F-E9FD-484D-A173-CFA5A5730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fast does your system respond?</a:t>
            </a:r>
          </a:p>
          <a:p>
            <a:endParaRPr lang="en-US" dirty="0"/>
          </a:p>
          <a:p>
            <a:r>
              <a:rPr lang="en-US" dirty="0"/>
              <a:t>How </a:t>
            </a:r>
            <a:r>
              <a:rPr lang="en-US" i="1" dirty="0"/>
              <a:t>consistently</a:t>
            </a:r>
            <a:r>
              <a:rPr lang="en-US" dirty="0"/>
              <a:t> does your system respond?</a:t>
            </a:r>
          </a:p>
          <a:p>
            <a:pPr lvl="1"/>
            <a:r>
              <a:rPr lang="en-US" dirty="0"/>
              <a:t>Look at percentiles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Who: SaaS, e-commerce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36BF13-0B57-FB4B-A38F-4B58D1038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5377" y="3429000"/>
            <a:ext cx="5016500" cy="3365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E9D204-A68C-F244-91A5-36C5F6B9FAB7}"/>
              </a:ext>
            </a:extLst>
          </p:cNvPr>
          <p:cNvSpPr txBox="1"/>
          <p:nvPr/>
        </p:nvSpPr>
        <p:spPr>
          <a:xfrm>
            <a:off x="1011261" y="6492875"/>
            <a:ext cx="57310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hlinkClick r:id="rId3"/>
              </a:rPr>
              <a:t>https://github.com/mspnp/performance-optimization/blob/master/Performance-Analysis-Primer.md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1506183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5C4F4-A012-2F45-90B5-334D38174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25BBB-AAD3-6042-8733-2E48B79AF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Defined as 1 – probability of failure</a:t>
            </a:r>
          </a:p>
          <a:p>
            <a:r>
              <a:rPr lang="en-US" dirty="0"/>
              <a:t>Mean Time Between Failure (MTBF)</a:t>
            </a:r>
          </a:p>
          <a:p>
            <a:endParaRPr lang="en-US" dirty="0"/>
          </a:p>
          <a:p>
            <a:r>
              <a:rPr lang="en-US" dirty="0"/>
              <a:t>Related to Availability</a:t>
            </a:r>
          </a:p>
          <a:p>
            <a:pPr lvl="1"/>
            <a:r>
              <a:rPr lang="en-US" dirty="0"/>
              <a:t>1-availability is the average of failure</a:t>
            </a:r>
          </a:p>
          <a:p>
            <a:pPr lvl="1"/>
            <a:r>
              <a:rPr lang="en-US" dirty="0"/>
              <a:t>Reliability is the period of failure</a:t>
            </a:r>
          </a:p>
        </p:txBody>
      </p:sp>
    </p:spTree>
    <p:extLst>
      <p:ext uri="{BB962C8B-B14F-4D97-AF65-F5344CB8AC3E}">
        <p14:creationId xmlns:p14="http://schemas.microsoft.com/office/powerpoint/2010/main" val="36807142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7C4AA-AFA7-DF4B-B56B-4989FAF09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25E21-B3C8-8945-86FF-89B40D22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your system grow?</a:t>
            </a:r>
          </a:p>
          <a:p>
            <a:endParaRPr lang="en-US" dirty="0"/>
          </a:p>
          <a:p>
            <a:r>
              <a:rPr lang="en-US" dirty="0"/>
              <a:t>Horizontal vs vertical scalability</a:t>
            </a:r>
          </a:p>
          <a:p>
            <a:endParaRPr lang="en-US" dirty="0"/>
          </a:p>
          <a:p>
            <a:r>
              <a:rPr lang="en-US" dirty="0"/>
              <a:t>Plan for this up front—“adding” scalability later is “difficult” </a:t>
            </a:r>
            <a:r>
              <a:rPr lang="en-US" dirty="0">
                <a:sym typeface="Wingdings" pitchFamily="2" charset="2"/>
              </a:rPr>
              <a:t>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Hint: ask your CFO/CEO/CRO what planned YoY growth 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5400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B8820-B658-3F41-8158-B3584C09C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8E567-7B2B-7941-9D79-1C2F3895C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can’t fix what you can’t measure</a:t>
            </a:r>
          </a:p>
          <a:p>
            <a:endParaRPr lang="en-US" dirty="0"/>
          </a:p>
          <a:p>
            <a:r>
              <a:rPr lang="en-US" dirty="0"/>
              <a:t>You can’t </a:t>
            </a:r>
            <a:r>
              <a:rPr lang="en-US" i="1" dirty="0"/>
              <a:t>deliver</a:t>
            </a:r>
            <a:r>
              <a:rPr lang="en-US" dirty="0"/>
              <a:t> what you can’t measure</a:t>
            </a:r>
          </a:p>
          <a:p>
            <a:endParaRPr lang="en-US" dirty="0"/>
          </a:p>
          <a:p>
            <a:r>
              <a:rPr lang="en-US" dirty="0"/>
              <a:t>QA testers are a source of requirements!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Who: EVERYONE</a:t>
            </a:r>
          </a:p>
        </p:txBody>
      </p:sp>
    </p:spTree>
    <p:extLst>
      <p:ext uri="{BB962C8B-B14F-4D97-AF65-F5344CB8AC3E}">
        <p14:creationId xmlns:p14="http://schemas.microsoft.com/office/powerpoint/2010/main" val="26778287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9D7A9-C4A9-A644-8AFC-10B6827AA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important ones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08E2F0-9128-1547-B6EC-B82F9B5C8D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4244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07C5-AB3F-BE4C-B92E-27C12EBF0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A3801-E99D-B64F-B889-4417BBBF9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Visual impairment, hearing impairment, reading disorders</a:t>
            </a:r>
          </a:p>
          <a:p>
            <a:endParaRPr lang="en-US" dirty="0"/>
          </a:p>
          <a:p>
            <a:r>
              <a:rPr lang="en-US" dirty="0"/>
              <a:t>Decide up front what your target is</a:t>
            </a:r>
          </a:p>
          <a:p>
            <a:endParaRPr lang="en-US" dirty="0"/>
          </a:p>
          <a:p>
            <a:r>
              <a:rPr lang="en-US" dirty="0" err="1"/>
              <a:t>Eg.</a:t>
            </a:r>
            <a:r>
              <a:rPr lang="en-US" dirty="0"/>
              <a:t> “Revised 508 Standards”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Government, NGOs, non-profits</a:t>
            </a:r>
          </a:p>
        </p:txBody>
      </p:sp>
    </p:spTree>
    <p:extLst>
      <p:ext uri="{BB962C8B-B14F-4D97-AF65-F5344CB8AC3E}">
        <p14:creationId xmlns:p14="http://schemas.microsoft.com/office/powerpoint/2010/main" val="32771880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2B96A-86DB-1446-A12B-6890C1CF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Adaptibility</a:t>
            </a:r>
            <a:r>
              <a:rPr lang="en-US" dirty="0"/>
              <a:t> / Extensibility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30514-8BDF-4F46-A887-0BB5AA416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Ability to change</a:t>
            </a:r>
          </a:p>
          <a:p>
            <a:endParaRPr lang="en-US" dirty="0"/>
          </a:p>
          <a:p>
            <a:r>
              <a:rPr lang="en-US" dirty="0"/>
              <a:t>“Overfitting” the architecture</a:t>
            </a:r>
          </a:p>
          <a:p>
            <a:endParaRPr lang="en-US" dirty="0"/>
          </a:p>
          <a:p>
            <a:r>
              <a:rPr lang="en-US" dirty="0"/>
              <a:t>Helpful strategies:</a:t>
            </a:r>
          </a:p>
          <a:p>
            <a:pPr lvl="1"/>
            <a:r>
              <a:rPr lang="en-US" dirty="0"/>
              <a:t>Data-driven architectures</a:t>
            </a:r>
          </a:p>
          <a:p>
            <a:pPr lvl="1"/>
            <a:r>
              <a:rPr lang="en-US" dirty="0"/>
              <a:t>DSLs or embedded scripting languages</a:t>
            </a:r>
          </a:p>
          <a:p>
            <a:endParaRPr lang="en-US" dirty="0"/>
          </a:p>
          <a:p>
            <a:r>
              <a:rPr lang="en-US" dirty="0"/>
              <a:t>Can increase cognitive load!</a:t>
            </a:r>
          </a:p>
        </p:txBody>
      </p:sp>
    </p:spTree>
    <p:extLst>
      <p:ext uri="{BB962C8B-B14F-4D97-AF65-F5344CB8AC3E}">
        <p14:creationId xmlns:p14="http://schemas.microsoft.com/office/powerpoint/2010/main" val="16050909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6397F-A454-B542-9A9F-AFFD99015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Auditability / Compliance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4C41F-11ED-6741-9DED-4884DE06B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Eg.</a:t>
            </a:r>
            <a:r>
              <a:rPr lang="en-US" dirty="0"/>
              <a:t> HIPAA, SOC-2, PCI</a:t>
            </a:r>
          </a:p>
          <a:p>
            <a:endParaRPr lang="en-US" dirty="0"/>
          </a:p>
          <a:p>
            <a:r>
              <a:rPr lang="en-US" dirty="0"/>
              <a:t>Failure here will </a:t>
            </a:r>
            <a:r>
              <a:rPr lang="en-US" i="1" dirty="0"/>
              <a:t>kill your company</a:t>
            </a:r>
          </a:p>
          <a:p>
            <a:r>
              <a:rPr lang="en-US" dirty="0"/>
              <a:t>Make your systems, data easy to audit</a:t>
            </a:r>
            <a:br>
              <a:rPr lang="en-US" dirty="0"/>
            </a:br>
            <a:r>
              <a:rPr lang="en-US" dirty="0"/>
              <a:t>(otherwise audits will kill your efficiency and morale!)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Who: Government, medical, legal, e-commerce</a:t>
            </a:r>
          </a:p>
        </p:txBody>
      </p:sp>
    </p:spTree>
    <p:extLst>
      <p:ext uri="{BB962C8B-B14F-4D97-AF65-F5344CB8AC3E}">
        <p14:creationId xmlns:p14="http://schemas.microsoft.com/office/powerpoint/2010/main" val="128773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8B118-E7D1-9240-8B00-50E483675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get started…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2483B-522E-6243-BC17-86B2BBFF6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Survey: what caused the problems in the Iowa Caucus?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55F1B5-B06B-164E-881E-A149648553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29" r="9643"/>
          <a:stretch/>
        </p:blipFill>
        <p:spPr>
          <a:xfrm>
            <a:off x="7093404" y="2952659"/>
            <a:ext cx="4260396" cy="354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20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2DE0-8CB2-A347-9DCC-B1CC33701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B82EB-DCAB-AD42-9A8E-E8F1DDD6E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Cost of Goods Sold</a:t>
            </a:r>
          </a:p>
          <a:p>
            <a:endParaRPr lang="en-US" dirty="0"/>
          </a:p>
          <a:p>
            <a:r>
              <a:rPr lang="en-US" dirty="0"/>
              <a:t>If you make $100/user, don’t spend $150 on resources!</a:t>
            </a:r>
          </a:p>
          <a:p>
            <a:endParaRPr lang="en-US" dirty="0"/>
          </a:p>
          <a:p>
            <a:r>
              <a:rPr lang="en-US" dirty="0"/>
              <a:t>For SaaS, try to isolate the cost of hosting/serving a user</a:t>
            </a:r>
          </a:p>
          <a:p>
            <a:pPr lvl="1"/>
            <a:r>
              <a:rPr lang="en-US" dirty="0"/>
              <a:t>If not user, try customer</a:t>
            </a:r>
          </a:p>
          <a:p>
            <a:pPr lvl="1"/>
            <a:r>
              <a:rPr lang="en-US" dirty="0"/>
              <a:t>If not customer, how do you know you’re doing a good job?!</a:t>
            </a:r>
          </a:p>
          <a:p>
            <a:endParaRPr lang="en-US" dirty="0"/>
          </a:p>
          <a:p>
            <a:r>
              <a:rPr lang="en-US" dirty="0"/>
              <a:t>Who: cloud-based systems, B2C, SaaS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5238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2B41F-AA9C-6346-AE04-14979B433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46C07-6A39-0A4A-9375-2244DA0CF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Poor dev/engineering experience leads to turnover</a:t>
            </a:r>
          </a:p>
          <a:p>
            <a:endParaRPr lang="en-US" dirty="0"/>
          </a:p>
          <a:p>
            <a:r>
              <a:rPr lang="en-US" dirty="0"/>
              <a:t>…but don’t get caught by the New Hotness™</a:t>
            </a:r>
          </a:p>
          <a:p>
            <a:endParaRPr lang="en-US" dirty="0"/>
          </a:p>
          <a:p>
            <a:r>
              <a:rPr lang="en-US" dirty="0" err="1"/>
              <a:t>Eg.</a:t>
            </a:r>
            <a:r>
              <a:rPr lang="en-US" dirty="0"/>
              <a:t> TNG tech choice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Who: anyone operating in a competitive hiring market</a:t>
            </a:r>
          </a:p>
        </p:txBody>
      </p:sp>
    </p:spTree>
    <p:extLst>
      <p:ext uri="{BB962C8B-B14F-4D97-AF65-F5344CB8AC3E}">
        <p14:creationId xmlns:p14="http://schemas.microsoft.com/office/powerpoint/2010/main" val="1250375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14528-16B6-B04A-9EAB-9FEFE9AA5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Exploitability /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AFD37-6431-F14A-AA2F-D8F116C9C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Related to Auditability and Compliance</a:t>
            </a:r>
          </a:p>
          <a:p>
            <a:endParaRPr lang="en-US" dirty="0"/>
          </a:p>
          <a:p>
            <a:r>
              <a:rPr lang="en-US" dirty="0"/>
              <a:t>Open Web Application Security Project (OWASP) is a good starting point</a:t>
            </a:r>
          </a:p>
          <a:p>
            <a:endParaRPr lang="en-US" dirty="0"/>
          </a:p>
          <a:p>
            <a:r>
              <a:rPr lang="en-US" dirty="0"/>
              <a:t>If you can, pay for security reviews, audits, pen-tests, etc.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Who: fin-tech, government, medical, anyone dealing with PII</a:t>
            </a:r>
          </a:p>
        </p:txBody>
      </p:sp>
    </p:spTree>
    <p:extLst>
      <p:ext uri="{BB962C8B-B14F-4D97-AF65-F5344CB8AC3E}">
        <p14:creationId xmlns:p14="http://schemas.microsoft.com/office/powerpoint/2010/main" val="11243173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EAEB0-4038-BC4C-81C2-9BF135A7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Internationalization (I18N, L10N)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B3503-2C35-E845-A37A-4EFCF06C7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I18N: the ability of the system to be localized</a:t>
            </a:r>
          </a:p>
          <a:p>
            <a:r>
              <a:rPr lang="en-US" dirty="0"/>
              <a:t>L10N: the actual translation of a system to a specific locale</a:t>
            </a:r>
          </a:p>
          <a:p>
            <a:endParaRPr lang="en-US" dirty="0"/>
          </a:p>
          <a:p>
            <a:r>
              <a:rPr lang="en-US" dirty="0"/>
              <a:t>Start early—“adding” I18N later is “difficult” </a:t>
            </a:r>
            <a:r>
              <a:rPr lang="en-US" dirty="0">
                <a:sym typeface="Wingdings" pitchFamily="2" charset="2"/>
              </a:rPr>
              <a:t>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Who: anyone even </a:t>
            </a:r>
            <a:r>
              <a:rPr lang="en-US" i="1" dirty="0">
                <a:sym typeface="Wingdings" pitchFamily="2" charset="2"/>
              </a:rPr>
              <a:t>thinking</a:t>
            </a:r>
            <a:r>
              <a:rPr lang="en-US" dirty="0">
                <a:sym typeface="Wingdings" pitchFamily="2" charset="2"/>
              </a:rPr>
              <a:t> of going global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319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ECEDB-2378-564D-920B-0ECFFBE16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Maintainability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C655A6-7E27-EB4D-AD33-1DF3BB501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easy is it to fix problems?</a:t>
            </a:r>
          </a:p>
          <a:p>
            <a:endParaRPr lang="en-US" dirty="0"/>
          </a:p>
          <a:p>
            <a:r>
              <a:rPr lang="en-US" dirty="0"/>
              <a:t>Mean Time To Repair (MTTR)</a:t>
            </a:r>
          </a:p>
          <a:p>
            <a:endParaRPr lang="en-US" dirty="0"/>
          </a:p>
          <a:p>
            <a:r>
              <a:rPr lang="en-US" dirty="0"/>
              <a:t>This number </a:t>
            </a:r>
            <a:r>
              <a:rPr lang="en-US" i="1" dirty="0"/>
              <a:t>always</a:t>
            </a:r>
            <a:r>
              <a:rPr lang="en-US" dirty="0"/>
              <a:t> goes up over time, but you </a:t>
            </a:r>
            <a:r>
              <a:rPr lang="en-US" i="1" dirty="0"/>
              <a:t>can</a:t>
            </a:r>
            <a:r>
              <a:rPr lang="en-US" dirty="0"/>
              <a:t> control the exponent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Who: everyone</a:t>
            </a:r>
          </a:p>
        </p:txBody>
      </p:sp>
    </p:spTree>
    <p:extLst>
      <p:ext uri="{BB962C8B-B14F-4D97-AF65-F5344CB8AC3E}">
        <p14:creationId xmlns:p14="http://schemas.microsoft.com/office/powerpoint/2010/main" val="3072798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786AA-4C85-A942-98D3-AB2597557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(metrics)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6A21F-3219-0F44-8EEB-AD45B83B6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hard and fast rules here…</a:t>
            </a:r>
          </a:p>
          <a:p>
            <a:endParaRPr lang="en-US" dirty="0"/>
          </a:p>
          <a:p>
            <a:r>
              <a:rPr lang="en-US" dirty="0" err="1"/>
              <a:t>Eg.</a:t>
            </a:r>
            <a:r>
              <a:rPr lang="en-US" dirty="0"/>
              <a:t> Bugs open, bugs closed, relative trends, volume over time…</a:t>
            </a:r>
          </a:p>
          <a:p>
            <a:endParaRPr lang="en-US" dirty="0"/>
          </a:p>
          <a:p>
            <a:r>
              <a:rPr lang="en-US" dirty="0"/>
              <a:t>Good sniff test</a:t>
            </a:r>
          </a:p>
          <a:p>
            <a:endParaRPr lang="en-US" dirty="0"/>
          </a:p>
          <a:p>
            <a:r>
              <a:rPr lang="en-US" dirty="0"/>
              <a:t>BUT: good requirements are the best cure</a:t>
            </a:r>
          </a:p>
        </p:txBody>
      </p:sp>
    </p:spTree>
    <p:extLst>
      <p:ext uri="{BB962C8B-B14F-4D97-AF65-F5344CB8AC3E}">
        <p14:creationId xmlns:p14="http://schemas.microsoft.com/office/powerpoint/2010/main" val="11159820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1B4F2-AA0E-8444-8F78-E889EFD38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Resilience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80861-DD40-B743-960B-1D0128529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ability to provide and maintain an acceptable level of service in the face of faults and challenges to normal operations</a:t>
            </a:r>
          </a:p>
          <a:p>
            <a:endParaRPr lang="en-US" dirty="0"/>
          </a:p>
          <a:p>
            <a:r>
              <a:rPr lang="en-US" dirty="0"/>
              <a:t>PLAN FOR FAILURE.</a:t>
            </a:r>
          </a:p>
          <a:p>
            <a:pPr lvl="1"/>
            <a:r>
              <a:rPr lang="en-US" dirty="0"/>
              <a:t>Retries</a:t>
            </a:r>
          </a:p>
          <a:p>
            <a:pPr lvl="1"/>
            <a:r>
              <a:rPr lang="en-US" dirty="0"/>
              <a:t>Circuit-breaker</a:t>
            </a:r>
          </a:p>
          <a:p>
            <a:pPr lvl="1"/>
            <a:r>
              <a:rPr lang="en-US" dirty="0"/>
              <a:t>Compensating transactions (CQRS)</a:t>
            </a:r>
          </a:p>
          <a:p>
            <a:pPr lvl="1"/>
            <a:r>
              <a:rPr lang="en-US" dirty="0"/>
              <a:t>Queue-based load balancing</a:t>
            </a:r>
          </a:p>
          <a:p>
            <a:endParaRPr lang="en-US" dirty="0"/>
          </a:p>
          <a:p>
            <a:r>
              <a:rPr lang="en-US" dirty="0"/>
              <a:t>Who: any distributed system (spoiler: they’re all distributed)</a:t>
            </a:r>
          </a:p>
        </p:txBody>
      </p:sp>
    </p:spTree>
    <p:extLst>
      <p:ext uri="{BB962C8B-B14F-4D97-AF65-F5344CB8AC3E}">
        <p14:creationId xmlns:p14="http://schemas.microsoft.com/office/powerpoint/2010/main" val="3383360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C28C2-B03C-CE43-9C18-B8FC181CB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E1C09-715A-3643-9418-6168F1599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Related to Capacity.</a:t>
            </a:r>
          </a:p>
          <a:p>
            <a:endParaRPr lang="en-US" dirty="0"/>
          </a:p>
          <a:p>
            <a:r>
              <a:rPr lang="en-US" dirty="0"/>
              <a:t>In the cloud world, this directly translates to $$$ in real time</a:t>
            </a:r>
          </a:p>
          <a:p>
            <a:pPr lvl="1"/>
            <a:r>
              <a:rPr lang="en-US" dirty="0"/>
              <a:t>(Which is awesome, you’re so lucky to be alive now, get off my lawn… </a:t>
            </a:r>
            <a:r>
              <a:rPr lang="en-US" dirty="0">
                <a:sym typeface="Wingdings" pitchFamily="2" charset="2"/>
              </a:rPr>
              <a:t>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Key numbers: network bandwidth, storage size and bandwidth, number of cores</a:t>
            </a:r>
          </a:p>
          <a:p>
            <a:endParaRPr lang="en-US" dirty="0"/>
          </a:p>
          <a:p>
            <a:r>
              <a:rPr lang="en-US" dirty="0"/>
              <a:t>Who: everyone</a:t>
            </a:r>
          </a:p>
        </p:txBody>
      </p:sp>
    </p:spTree>
    <p:extLst>
      <p:ext uri="{BB962C8B-B14F-4D97-AF65-F5344CB8AC3E}">
        <p14:creationId xmlns:p14="http://schemas.microsoft.com/office/powerpoint/2010/main" val="3127534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5532B-AD15-1747-858B-C969B1D7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2F316-1A43-A246-B0CA-B31037A0E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aka Human Factors, Human Usability, UX</a:t>
            </a:r>
          </a:p>
          <a:p>
            <a:endParaRPr lang="en-US" dirty="0"/>
          </a:p>
          <a:p>
            <a:r>
              <a:rPr lang="en-US" dirty="0"/>
              <a:t>How easy is it to use the system?</a:t>
            </a:r>
          </a:p>
          <a:p>
            <a:endParaRPr lang="en-US" dirty="0"/>
          </a:p>
          <a:p>
            <a:r>
              <a:rPr lang="en-US" dirty="0"/>
              <a:t>Hard to measure precisely, easy (but expensive) to do empirically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Who: consumer products (enterprise doesn’t care </a:t>
            </a:r>
            <a:r>
              <a:rPr lang="en-US" dirty="0">
                <a:sym typeface="Wingdings" pitchFamily="2" charset="2"/>
              </a:rPr>
              <a:t>)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1555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D087D0-0E94-3E46-8C54-8E2BC4785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7B95C8-5B49-8749-8232-966FBA08DE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IowaReporter</a:t>
            </a:r>
            <a:r>
              <a:rPr lang="en-US" dirty="0"/>
              <a:t>” by Shadow, Inc.</a:t>
            </a:r>
          </a:p>
        </p:txBody>
      </p:sp>
    </p:spTree>
    <p:extLst>
      <p:ext uri="{BB962C8B-B14F-4D97-AF65-F5344CB8AC3E}">
        <p14:creationId xmlns:p14="http://schemas.microsoft.com/office/powerpoint/2010/main" val="3325787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1A03FD-BA7B-674D-8AC3-1BE890556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8072F1-4401-6545-97EE-AC2BDCBC26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4502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D1C22D-8D8A-1F4E-9923-F9398CE72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known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66B01B-4EEA-3042-803D-F7F8B33B7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Built to 2 month deadline</a:t>
            </a:r>
          </a:p>
          <a:p>
            <a:r>
              <a:rPr lang="en-US" dirty="0"/>
              <a:t>“Security through obscurity” (ask the MPAA how that works)</a:t>
            </a:r>
          </a:p>
          <a:p>
            <a:r>
              <a:rPr lang="en-US" dirty="0"/>
              <a:t>Deployed by downloading an APK</a:t>
            </a:r>
          </a:p>
          <a:p>
            <a:r>
              <a:rPr lang="en-US" dirty="0"/>
              <a:t>Very little training</a:t>
            </a:r>
          </a:p>
          <a:p>
            <a:r>
              <a:rPr lang="en-US" dirty="0"/>
              <a:t>Very little documentation</a:t>
            </a:r>
          </a:p>
          <a:p>
            <a:r>
              <a:rPr lang="en-US" dirty="0"/>
              <a:t>Insufficient phone lines for alternate reporting method</a:t>
            </a:r>
          </a:p>
          <a:p>
            <a:r>
              <a:rPr lang="en-US" dirty="0"/>
              <a:t>Not stress, load tested</a:t>
            </a:r>
          </a:p>
          <a:p>
            <a:r>
              <a:rPr lang="en-US" dirty="0"/>
              <a:t>Built by a company called “Shadow”</a:t>
            </a:r>
          </a:p>
        </p:txBody>
      </p:sp>
    </p:spTree>
    <p:extLst>
      <p:ext uri="{BB962C8B-B14F-4D97-AF65-F5344CB8AC3E}">
        <p14:creationId xmlns:p14="http://schemas.microsoft.com/office/powerpoint/2010/main" val="42591926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9081B5A-81EC-E347-8C8C-903CC0E95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on NFRs</a:t>
            </a:r>
            <a:br>
              <a:rPr lang="en-US" dirty="0"/>
            </a:br>
            <a:r>
              <a:rPr lang="en-US" dirty="0"/>
              <a:t>(or Eng’g Econ)?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2B26BD-4005-DE44-B0AD-E0A2EC9591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1440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B2AED3-40C7-2340-80D1-AE90C4E96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Advice from a gray-hair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F1EE9A-771A-B148-83C5-37D22CA78C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CE0A91-E5C2-FB45-A9BB-A4C122D833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87" b="24086"/>
          <a:stretch/>
        </p:blipFill>
        <p:spPr>
          <a:xfrm>
            <a:off x="8185150" y="1871663"/>
            <a:ext cx="3175000" cy="300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4235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A3BD0-A6D4-EE4B-B442-5B6CC36AF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advice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02111-D589-1C4A-A42D-BD688F5ED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Practice coding.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codesignal.com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ABC: Always Be Coding.</a:t>
            </a:r>
          </a:p>
          <a:p>
            <a:r>
              <a:rPr lang="en-US" dirty="0"/>
              <a:t>Read, always.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reddit.com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/r/programming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Build a library.  (Manning Press has great sales)</a:t>
            </a:r>
          </a:p>
          <a:p>
            <a:r>
              <a:rPr lang="en-US" dirty="0"/>
              <a:t>Find mentors.</a:t>
            </a:r>
          </a:p>
          <a:p>
            <a:r>
              <a:rPr lang="en-US" dirty="0"/>
              <a:t>Network.  (LinkedIn is your professional social media platform)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It gets easier!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973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4B9FD5E-E8FA-084B-BE8A-5CC2FA5E0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 descr="A picture containing clock&#10;&#10;Description automatically generated">
            <a:extLst>
              <a:ext uri="{FF2B5EF4-FFF2-40B4-BE49-F238E27FC236}">
                <a16:creationId xmlns:a16="http://schemas.microsoft.com/office/drawing/2014/main" id="{8C2D58AE-8C94-0E43-8F65-27F8DE8834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204" y="-402806"/>
            <a:ext cx="12203204" cy="7663612"/>
          </a:xfrm>
        </p:spPr>
      </p:pic>
    </p:spTree>
    <p:extLst>
      <p:ext uri="{BB962C8B-B14F-4D97-AF65-F5344CB8AC3E}">
        <p14:creationId xmlns:p14="http://schemas.microsoft.com/office/powerpoint/2010/main" val="3330245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7DC1-FD5B-AE48-97D6-995BB103E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CCE8E-5604-4049-A463-3285806E8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en-US" dirty="0"/>
          </a:p>
          <a:p>
            <a:r>
              <a:rPr lang="en-US" dirty="0"/>
              <a:t>A requirement is </a:t>
            </a:r>
            <a:br>
              <a:rPr lang="en-US" dirty="0"/>
            </a:br>
            <a:r>
              <a:rPr lang="en-US" sz="4000" dirty="0"/>
              <a:t>a </a:t>
            </a:r>
            <a:r>
              <a:rPr lang="en-US" sz="4000" b="1" dirty="0"/>
              <a:t>testable</a:t>
            </a:r>
            <a:r>
              <a:rPr lang="en-US" sz="4000" dirty="0"/>
              <a:t> assertion of the customer’s need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4FAD16DC-85BD-2647-B7E5-089B32E3A020}"/>
              </a:ext>
            </a:extLst>
          </p:cNvPr>
          <p:cNvSpPr/>
          <p:nvPr/>
        </p:nvSpPr>
        <p:spPr>
          <a:xfrm rot="14209639">
            <a:off x="2044488" y="4917460"/>
            <a:ext cx="2027514" cy="131921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676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D4790-66FE-A744-9C33-D494164BE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vs Non-functional </a:t>
            </a:r>
            <a:r>
              <a:rPr lang="en-US" dirty="0" err="1"/>
              <a:t>Reqs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AA3A6-C55A-8E45-B13C-E930EBCE2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Functional requirements define</a:t>
            </a:r>
            <a:br>
              <a:rPr lang="en-US" dirty="0"/>
            </a:br>
            <a:r>
              <a:rPr lang="en-US" sz="4000" dirty="0"/>
              <a:t>what the system should do</a:t>
            </a:r>
          </a:p>
        </p:txBody>
      </p:sp>
    </p:spTree>
    <p:extLst>
      <p:ext uri="{BB962C8B-B14F-4D97-AF65-F5344CB8AC3E}">
        <p14:creationId xmlns:p14="http://schemas.microsoft.com/office/powerpoint/2010/main" val="3744893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D4790-66FE-A744-9C33-D494164BE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vs Non-functional </a:t>
            </a:r>
            <a:r>
              <a:rPr lang="en-US" dirty="0" err="1"/>
              <a:t>Reqs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AA3A6-C55A-8E45-B13C-E930EBCE2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Non-functional requirements define</a:t>
            </a:r>
            <a:br>
              <a:rPr lang="en-US" dirty="0"/>
            </a:br>
            <a:r>
              <a:rPr lang="en-US" sz="4000" dirty="0"/>
              <a:t>how the system should behave</a:t>
            </a:r>
          </a:p>
        </p:txBody>
      </p:sp>
    </p:spTree>
    <p:extLst>
      <p:ext uri="{BB962C8B-B14F-4D97-AF65-F5344CB8AC3E}">
        <p14:creationId xmlns:p14="http://schemas.microsoft.com/office/powerpoint/2010/main" val="3913562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D4790-66FE-A744-9C33-D494164BE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vs Non-functional </a:t>
            </a:r>
            <a:r>
              <a:rPr lang="en-US" dirty="0" err="1"/>
              <a:t>Reqs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AA3A6-C55A-8E45-B13C-E930EBCE2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Non-functional requirements define </a:t>
            </a:r>
            <a:br>
              <a:rPr lang="en-US" dirty="0"/>
            </a:br>
            <a:r>
              <a:rPr lang="en-US" sz="4000" dirty="0"/>
              <a:t>criteria to judge the operation of a system</a:t>
            </a:r>
          </a:p>
        </p:txBody>
      </p:sp>
    </p:spTree>
    <p:extLst>
      <p:ext uri="{BB962C8B-B14F-4D97-AF65-F5344CB8AC3E}">
        <p14:creationId xmlns:p14="http://schemas.microsoft.com/office/powerpoint/2010/main" val="3900857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D4790-66FE-A744-9C33-D494164BE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vs Non-functional </a:t>
            </a:r>
            <a:r>
              <a:rPr lang="en-US" dirty="0" err="1"/>
              <a:t>Reqs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AA3A6-C55A-8E45-B13C-E930EBCE2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Non-functional requirements define </a:t>
            </a:r>
            <a:br>
              <a:rPr lang="en-US" dirty="0"/>
            </a:br>
            <a:r>
              <a:rPr lang="en-US" sz="4000" dirty="0"/>
              <a:t>the quality of the system</a:t>
            </a:r>
          </a:p>
        </p:txBody>
      </p:sp>
    </p:spTree>
    <p:extLst>
      <p:ext uri="{BB962C8B-B14F-4D97-AF65-F5344CB8AC3E}">
        <p14:creationId xmlns:p14="http://schemas.microsoft.com/office/powerpoint/2010/main" val="781221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1451</Words>
  <Application>Microsoft Macintosh PowerPoint</Application>
  <PresentationFormat>Widescreen</PresentationFormat>
  <Paragraphs>337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Calibri Light</vt:lpstr>
      <vt:lpstr>Courier New</vt:lpstr>
      <vt:lpstr>Office Theme</vt:lpstr>
      <vt:lpstr>Non-Functional Requirements</vt:lpstr>
      <vt:lpstr>Agenda</vt:lpstr>
      <vt:lpstr>Before we get started…</vt:lpstr>
      <vt:lpstr>Definitions</vt:lpstr>
      <vt:lpstr>Requirements</vt:lpstr>
      <vt:lpstr>Functional vs Non-functional Reqs</vt:lpstr>
      <vt:lpstr>Functional vs Non-functional Reqs</vt:lpstr>
      <vt:lpstr>Functional vs Non-functional Reqs</vt:lpstr>
      <vt:lpstr>Functional vs Non-functional Reqs</vt:lpstr>
      <vt:lpstr>Functional vs Non-functional Reqs</vt:lpstr>
      <vt:lpstr>Why do we care?</vt:lpstr>
      <vt:lpstr>A non-comprehensive list</vt:lpstr>
      <vt:lpstr>A non-comprehensive list</vt:lpstr>
      <vt:lpstr>A comprehensive list</vt:lpstr>
      <vt:lpstr>Deep dive</vt:lpstr>
      <vt:lpstr>NFRs we’ll talk about</vt:lpstr>
      <vt:lpstr>The big ones</vt:lpstr>
      <vt:lpstr>Availability / SLA</vt:lpstr>
      <vt:lpstr>Capacity</vt:lpstr>
      <vt:lpstr>Durability</vt:lpstr>
      <vt:lpstr>Operability</vt:lpstr>
      <vt:lpstr>Performance / Response time</vt:lpstr>
      <vt:lpstr>Reliability</vt:lpstr>
      <vt:lpstr>Scalability</vt:lpstr>
      <vt:lpstr>Testability</vt:lpstr>
      <vt:lpstr>Other important ones</vt:lpstr>
      <vt:lpstr>Accessibility</vt:lpstr>
      <vt:lpstr>Adaptibility / Extensibility</vt:lpstr>
      <vt:lpstr>Auditability / Compliance</vt:lpstr>
      <vt:lpstr>COGS</vt:lpstr>
      <vt:lpstr>Development environment</vt:lpstr>
      <vt:lpstr>Exploitability / Security</vt:lpstr>
      <vt:lpstr>Internationalization (I18N, L10N)</vt:lpstr>
      <vt:lpstr>Maintainability</vt:lpstr>
      <vt:lpstr>Quality (metrics)</vt:lpstr>
      <vt:lpstr>Resilience</vt:lpstr>
      <vt:lpstr>Resource constraints</vt:lpstr>
      <vt:lpstr>Usability</vt:lpstr>
      <vt:lpstr>Case study</vt:lpstr>
      <vt:lpstr>What’s known</vt:lpstr>
      <vt:lpstr>Questions on NFRs (or Eng’g Econ)?</vt:lpstr>
      <vt:lpstr>Advice from a gray-hair</vt:lpstr>
      <vt:lpstr>My advice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Non-Functional Requirements</dc:title>
  <dc:creator>Stephen Riley</dc:creator>
  <cp:lastModifiedBy>Stephen Riley</cp:lastModifiedBy>
  <cp:revision>16</cp:revision>
  <dcterms:created xsi:type="dcterms:W3CDTF">2020-02-06T17:22:18Z</dcterms:created>
  <dcterms:modified xsi:type="dcterms:W3CDTF">2020-02-06T20:19:46Z</dcterms:modified>
</cp:coreProperties>
</file>

<file path=docProps/thumbnail.jpeg>
</file>